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76250" y="1268413"/>
            <a:ext cx="8229600" cy="4495800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DA1A5-D493-4A91-9D96-51A1EB0E665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49BD2-5C4C-40A0-815C-E6EC52467F0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lgg@cs.ntust.edu.tw" TargetMode="Externa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5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9E115F-44E3-4100-B4B1-CD3B805050A0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36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701675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知識屬性</a:t>
            </a:r>
            <a:r>
              <a:rPr lang="en-US" altLang="zh-TW" smtClean="0"/>
              <a:t>(</a:t>
            </a:r>
            <a:r>
              <a:rPr lang="zh-TW" altLang="en-US" smtClean="0"/>
              <a:t>狀況</a:t>
            </a:r>
            <a:r>
              <a:rPr lang="en-US" altLang="zh-TW" smtClean="0"/>
              <a:t>)</a:t>
            </a:r>
            <a:r>
              <a:rPr lang="zh-TW" altLang="en-US" smtClean="0"/>
              <a:t>分析</a:t>
            </a:r>
          </a:p>
        </p:txBody>
      </p:sp>
      <p:graphicFrame>
        <p:nvGraphicFramePr>
          <p:cNvPr id="1369526" name="Group 438"/>
          <p:cNvGraphicFramePr>
            <a:graphicFrameLocks noGrp="1"/>
          </p:cNvGraphicFramePr>
          <p:nvPr>
            <p:ph type="tbl" idx="1"/>
          </p:nvPr>
        </p:nvGraphicFramePr>
        <p:xfrm>
          <a:off x="296863" y="1042988"/>
          <a:ext cx="8440737" cy="4501770"/>
        </p:xfrm>
        <a:graphic>
          <a:graphicData uri="http://schemas.openxmlformats.org/drawingml/2006/table">
            <a:tbl>
              <a:tblPr/>
              <a:tblGrid>
                <a:gridCol w="590550"/>
                <a:gridCol w="654050"/>
                <a:gridCol w="654050"/>
                <a:gridCol w="652462"/>
                <a:gridCol w="655638"/>
                <a:gridCol w="654050"/>
                <a:gridCol w="654050"/>
                <a:gridCol w="652462"/>
                <a:gridCol w="655638"/>
                <a:gridCol w="654050"/>
                <a:gridCol w="652462"/>
                <a:gridCol w="655638"/>
                <a:gridCol w="655637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項目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組織層次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企業功能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處理問題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關鍵程度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規則程度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組成關聯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e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程度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存置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方式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擁有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專業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程度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有效程度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/>
                          <a:ea typeface="標楷體" pitchFamily="65" charset="-120"/>
                        </a:rPr>
                        <a:t>……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K1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K2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K3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K4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K5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K6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Kn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374"/>
          <p:cNvGrpSpPr>
            <a:grpSpLocks/>
          </p:cNvGrpSpPr>
          <p:nvPr/>
        </p:nvGrpSpPr>
        <p:grpSpPr bwMode="auto">
          <a:xfrm>
            <a:off x="1684338" y="2244725"/>
            <a:ext cx="5624512" cy="2792413"/>
            <a:chOff x="1066" y="1621"/>
            <a:chExt cx="3316" cy="1759"/>
          </a:xfrm>
        </p:grpSpPr>
        <p:sp>
          <p:nvSpPr>
            <p:cNvPr id="308372" name="AutoShape 372"/>
            <p:cNvSpPr>
              <a:spLocks noChangeArrowheads="1"/>
            </p:cNvSpPr>
            <p:nvPr/>
          </p:nvSpPr>
          <p:spPr bwMode="auto">
            <a:xfrm>
              <a:off x="1066" y="1621"/>
              <a:ext cx="3316" cy="1759"/>
            </a:xfrm>
            <a:prstGeom prst="cloudCallout">
              <a:avLst>
                <a:gd name="adj1" fmla="val -64236"/>
                <a:gd name="adj2" fmla="val 35731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zh-TW" altLang="zh-TW"/>
            </a:p>
          </p:txBody>
        </p:sp>
        <p:sp>
          <p:nvSpPr>
            <p:cNvPr id="308373" name="Text Box 373"/>
            <p:cNvSpPr txBox="1">
              <a:spLocks noChangeArrowheads="1"/>
            </p:cNvSpPr>
            <p:nvPr/>
          </p:nvSpPr>
          <p:spPr bwMode="auto">
            <a:xfrm>
              <a:off x="1179" y="2273"/>
              <a:ext cx="31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TW" altLang="en-US" sz="2400" b="1">
                  <a:ea typeface="標楷體" pitchFamily="65" charset="-120"/>
                </a:rPr>
                <a:t>如何列出「我們不知道所不知道的」？</a:t>
              </a:r>
            </a:p>
          </p:txBody>
        </p:sp>
      </p:grpSp>
      <p:sp>
        <p:nvSpPr>
          <p:cNvPr id="308371" name="Text Box 375"/>
          <p:cNvSpPr txBox="1">
            <a:spLocks noChangeArrowheads="1"/>
          </p:cNvSpPr>
          <p:nvPr/>
        </p:nvSpPr>
        <p:spPr bwMode="auto">
          <a:xfrm>
            <a:off x="206375" y="5768975"/>
            <a:ext cx="8718550" cy="4572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ea typeface="標楷體" pitchFamily="65" charset="-120"/>
              </a:rPr>
              <a:t>不知道知識在企業組織內的「狀況」，企業勢必無法管理知識。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F39B34-29A1-47C1-A1A3-C87F8C0AE7F7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210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3600" smtClean="0"/>
              <a:t>知識屬性分析：知識策略性重要程度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2000" y="1219200"/>
            <a:ext cx="7804150" cy="5165725"/>
            <a:chOff x="144" y="768"/>
            <a:chExt cx="4916" cy="3254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816" y="1392"/>
              <a:ext cx="2448" cy="2160"/>
              <a:chOff x="1008" y="1296"/>
              <a:chExt cx="2448" cy="2160"/>
            </a:xfrm>
          </p:grpSpPr>
          <p:sp>
            <p:nvSpPr>
              <p:cNvPr id="313404" name="Rectangle 5"/>
              <p:cNvSpPr>
                <a:spLocks noChangeArrowheads="1"/>
              </p:cNvSpPr>
              <p:nvPr/>
            </p:nvSpPr>
            <p:spPr bwMode="auto">
              <a:xfrm>
                <a:off x="1008" y="1296"/>
                <a:ext cx="2448" cy="2160"/>
              </a:xfrm>
              <a:prstGeom prst="rect">
                <a:avLst/>
              </a:prstGeom>
              <a:noFill/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3405" name="Line 6"/>
              <p:cNvSpPr>
                <a:spLocks noChangeShapeType="1"/>
              </p:cNvSpPr>
              <p:nvPr/>
            </p:nvSpPr>
            <p:spPr bwMode="auto">
              <a:xfrm>
                <a:off x="1008" y="2400"/>
                <a:ext cx="2448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13406" name="Line 7"/>
              <p:cNvSpPr>
                <a:spLocks noChangeShapeType="1"/>
              </p:cNvSpPr>
              <p:nvPr/>
            </p:nvSpPr>
            <p:spPr bwMode="auto">
              <a:xfrm>
                <a:off x="2256" y="1296"/>
                <a:ext cx="0" cy="216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13377" name="Line 8"/>
            <p:cNvSpPr>
              <a:spLocks noChangeShapeType="1"/>
            </p:cNvSpPr>
            <p:nvPr/>
          </p:nvSpPr>
          <p:spPr bwMode="auto">
            <a:xfrm flipV="1">
              <a:off x="3264" y="768"/>
              <a:ext cx="864" cy="62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3378" name="Line 9"/>
            <p:cNvSpPr>
              <a:spLocks noChangeShapeType="1"/>
            </p:cNvSpPr>
            <p:nvPr/>
          </p:nvSpPr>
          <p:spPr bwMode="auto">
            <a:xfrm flipV="1">
              <a:off x="3264" y="2928"/>
              <a:ext cx="864" cy="62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3379" name="Line 10"/>
            <p:cNvSpPr>
              <a:spLocks noChangeShapeType="1"/>
            </p:cNvSpPr>
            <p:nvPr/>
          </p:nvSpPr>
          <p:spPr bwMode="auto">
            <a:xfrm flipV="1">
              <a:off x="816" y="768"/>
              <a:ext cx="864" cy="62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3380" name="Line 11"/>
            <p:cNvSpPr>
              <a:spLocks noChangeShapeType="1"/>
            </p:cNvSpPr>
            <p:nvPr/>
          </p:nvSpPr>
          <p:spPr bwMode="auto">
            <a:xfrm>
              <a:off x="4128" y="768"/>
              <a:ext cx="0" cy="216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3381" name="Line 12"/>
            <p:cNvSpPr>
              <a:spLocks noChangeShapeType="1"/>
            </p:cNvSpPr>
            <p:nvPr/>
          </p:nvSpPr>
          <p:spPr bwMode="auto">
            <a:xfrm>
              <a:off x="1680" y="768"/>
              <a:ext cx="2448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3382" name="Line 13"/>
            <p:cNvSpPr>
              <a:spLocks noChangeShapeType="1"/>
            </p:cNvSpPr>
            <p:nvPr/>
          </p:nvSpPr>
          <p:spPr bwMode="auto">
            <a:xfrm flipV="1">
              <a:off x="2064" y="768"/>
              <a:ext cx="864" cy="62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3383" name="Line 14"/>
            <p:cNvSpPr>
              <a:spLocks noChangeShapeType="1"/>
            </p:cNvSpPr>
            <p:nvPr/>
          </p:nvSpPr>
          <p:spPr bwMode="auto">
            <a:xfrm flipV="1">
              <a:off x="3264" y="1872"/>
              <a:ext cx="864" cy="62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3384" name="Text Box 15"/>
            <p:cNvSpPr txBox="1">
              <a:spLocks noChangeArrowheads="1"/>
            </p:cNvSpPr>
            <p:nvPr/>
          </p:nvSpPr>
          <p:spPr bwMode="auto">
            <a:xfrm>
              <a:off x="144" y="1824"/>
              <a:ext cx="346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>
              <a:spAutoFit/>
            </a:bodyPr>
            <a:lstStyle/>
            <a:p>
              <a:pPr algn="ctr"/>
              <a:r>
                <a:rPr lang="zh-TW" altLang="en-US" sz="2400" b="1">
                  <a:latin typeface="Times New Roman" pitchFamily="18" charset="0"/>
                  <a:ea typeface="標楷體" pitchFamily="65" charset="-120"/>
                </a:rPr>
                <a:t>處理問題</a:t>
              </a:r>
            </a:p>
          </p:txBody>
        </p:sp>
        <p:sp>
          <p:nvSpPr>
            <p:cNvPr id="313385" name="Text Box 16"/>
            <p:cNvSpPr txBox="1">
              <a:spLocks noChangeArrowheads="1"/>
            </p:cNvSpPr>
            <p:nvPr/>
          </p:nvSpPr>
          <p:spPr bwMode="auto">
            <a:xfrm>
              <a:off x="432" y="1440"/>
              <a:ext cx="346" cy="20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>
              <a:spAutoFit/>
            </a:bodyPr>
            <a:lstStyle/>
            <a:p>
              <a:pPr algn="ctr"/>
              <a:r>
                <a:rPr lang="zh-TW" altLang="en-US" sz="24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未將發生</a:t>
              </a:r>
              <a:r>
                <a:rPr lang="zh-TW" altLang="en-US" sz="2400" b="1">
                  <a:latin typeface="Times New Roman" pitchFamily="18" charset="0"/>
                  <a:ea typeface="標楷體" pitchFamily="65" charset="-120"/>
                </a:rPr>
                <a:t>          </a:t>
              </a:r>
              <a:r>
                <a:rPr lang="zh-TW" altLang="en-US" sz="2400" b="1">
                  <a:solidFill>
                    <a:srgbClr val="00FF00"/>
                  </a:solidFill>
                  <a:latin typeface="Times New Roman" pitchFamily="18" charset="0"/>
                  <a:ea typeface="標楷體" pitchFamily="65" charset="-120"/>
                </a:rPr>
                <a:t>正已發生</a:t>
              </a:r>
            </a:p>
          </p:txBody>
        </p:sp>
        <p:sp>
          <p:nvSpPr>
            <p:cNvPr id="313386" name="Text Box 17"/>
            <p:cNvSpPr txBox="1">
              <a:spLocks noChangeArrowheads="1"/>
            </p:cNvSpPr>
            <p:nvPr/>
          </p:nvSpPr>
          <p:spPr bwMode="auto">
            <a:xfrm>
              <a:off x="888" y="3504"/>
              <a:ext cx="2276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 b="1">
                  <a:solidFill>
                    <a:srgbClr val="00FF00"/>
                  </a:solidFill>
                  <a:latin typeface="Times New Roman" pitchFamily="18" charset="0"/>
                  <a:ea typeface="標楷體" pitchFamily="65" charset="-120"/>
                </a:rPr>
                <a:t>低關連</a:t>
              </a:r>
              <a:r>
                <a:rPr lang="zh-TW" altLang="en-US" sz="2400" b="1">
                  <a:latin typeface="Times New Roman" pitchFamily="18" charset="0"/>
                  <a:ea typeface="標楷體" pitchFamily="65" charset="-120"/>
                </a:rPr>
                <a:t>                     </a:t>
              </a:r>
              <a:r>
                <a:rPr lang="zh-TW" altLang="en-US" sz="24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高關連</a:t>
              </a:r>
            </a:p>
            <a:p>
              <a:pPr algn="ctr"/>
              <a:r>
                <a:rPr lang="zh-TW" altLang="en-US" sz="2400" b="1">
                  <a:latin typeface="Times New Roman" pitchFamily="18" charset="0"/>
                  <a:ea typeface="標楷體" pitchFamily="65" charset="-120"/>
                </a:rPr>
                <a:t>與</a:t>
              </a:r>
              <a:r>
                <a:rPr lang="en-US" altLang="zh-TW" sz="2400" b="1">
                  <a:latin typeface="Times New Roman" pitchFamily="18" charset="0"/>
                  <a:ea typeface="標楷體" pitchFamily="65" charset="-120"/>
                </a:rPr>
                <a:t>CSF</a:t>
              </a:r>
              <a:r>
                <a:rPr lang="zh-TW" altLang="en-US" sz="2400" b="1">
                  <a:latin typeface="Times New Roman" pitchFamily="18" charset="0"/>
                  <a:ea typeface="標楷體" pitchFamily="65" charset="-120"/>
                </a:rPr>
                <a:t>關係</a:t>
              </a:r>
            </a:p>
          </p:txBody>
        </p:sp>
        <p:sp>
          <p:nvSpPr>
            <p:cNvPr id="313387" name="Line 18"/>
            <p:cNvSpPr>
              <a:spLocks noChangeShapeType="1"/>
            </p:cNvSpPr>
            <p:nvPr/>
          </p:nvSpPr>
          <p:spPr bwMode="auto">
            <a:xfrm>
              <a:off x="2880" y="768"/>
              <a:ext cx="0" cy="216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3388" name="Line 19"/>
            <p:cNvSpPr>
              <a:spLocks noChangeShapeType="1"/>
            </p:cNvSpPr>
            <p:nvPr/>
          </p:nvSpPr>
          <p:spPr bwMode="auto">
            <a:xfrm>
              <a:off x="1680" y="768"/>
              <a:ext cx="0" cy="216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3389" name="Line 20"/>
            <p:cNvSpPr>
              <a:spLocks noChangeShapeType="1"/>
            </p:cNvSpPr>
            <p:nvPr/>
          </p:nvSpPr>
          <p:spPr bwMode="auto">
            <a:xfrm flipV="1">
              <a:off x="864" y="2928"/>
              <a:ext cx="864" cy="62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3390" name="Line 21"/>
            <p:cNvSpPr>
              <a:spLocks noChangeShapeType="1"/>
            </p:cNvSpPr>
            <p:nvPr/>
          </p:nvSpPr>
          <p:spPr bwMode="auto">
            <a:xfrm>
              <a:off x="1680" y="2928"/>
              <a:ext cx="2448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3391" name="Text Box 22"/>
            <p:cNvSpPr txBox="1">
              <a:spLocks noChangeArrowheads="1"/>
            </p:cNvSpPr>
            <p:nvPr/>
          </p:nvSpPr>
          <p:spPr bwMode="auto">
            <a:xfrm>
              <a:off x="4176" y="2880"/>
              <a:ext cx="8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策略層次</a:t>
              </a:r>
            </a:p>
          </p:txBody>
        </p:sp>
        <p:sp>
          <p:nvSpPr>
            <p:cNvPr id="313392" name="Text Box 23"/>
            <p:cNvSpPr txBox="1">
              <a:spLocks noChangeArrowheads="1"/>
            </p:cNvSpPr>
            <p:nvPr/>
          </p:nvSpPr>
          <p:spPr bwMode="auto">
            <a:xfrm>
              <a:off x="3456" y="3408"/>
              <a:ext cx="8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 b="1">
                  <a:solidFill>
                    <a:srgbClr val="00FF00"/>
                  </a:solidFill>
                  <a:latin typeface="Times New Roman" pitchFamily="18" charset="0"/>
                  <a:ea typeface="標楷體" pitchFamily="65" charset="-120"/>
                </a:rPr>
                <a:t>作業層次</a:t>
              </a:r>
            </a:p>
          </p:txBody>
        </p:sp>
        <p:sp>
          <p:nvSpPr>
            <p:cNvPr id="313393" name="Line 24"/>
            <p:cNvSpPr>
              <a:spLocks noChangeShapeType="1"/>
            </p:cNvSpPr>
            <p:nvPr/>
          </p:nvSpPr>
          <p:spPr bwMode="auto">
            <a:xfrm>
              <a:off x="1296" y="1056"/>
              <a:ext cx="2448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3394" name="Line 25"/>
            <p:cNvSpPr>
              <a:spLocks noChangeShapeType="1"/>
            </p:cNvSpPr>
            <p:nvPr/>
          </p:nvSpPr>
          <p:spPr bwMode="auto">
            <a:xfrm>
              <a:off x="3744" y="1056"/>
              <a:ext cx="0" cy="216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3395" name="Line 26"/>
            <p:cNvSpPr>
              <a:spLocks noChangeShapeType="1"/>
            </p:cNvSpPr>
            <p:nvPr/>
          </p:nvSpPr>
          <p:spPr bwMode="auto">
            <a:xfrm flipV="1">
              <a:off x="2064" y="2928"/>
              <a:ext cx="864" cy="62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3396" name="Line 27"/>
            <p:cNvSpPr>
              <a:spLocks noChangeShapeType="1"/>
            </p:cNvSpPr>
            <p:nvPr/>
          </p:nvSpPr>
          <p:spPr bwMode="auto">
            <a:xfrm>
              <a:off x="1296" y="3216"/>
              <a:ext cx="2448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3397" name="Line 28"/>
            <p:cNvSpPr>
              <a:spLocks noChangeShapeType="1"/>
            </p:cNvSpPr>
            <p:nvPr/>
          </p:nvSpPr>
          <p:spPr bwMode="auto">
            <a:xfrm>
              <a:off x="1296" y="1104"/>
              <a:ext cx="0" cy="216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3398" name="Line 29"/>
            <p:cNvSpPr>
              <a:spLocks noChangeShapeType="1"/>
            </p:cNvSpPr>
            <p:nvPr/>
          </p:nvSpPr>
          <p:spPr bwMode="auto">
            <a:xfrm flipV="1">
              <a:off x="816" y="1872"/>
              <a:ext cx="864" cy="62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3399" name="Line 30"/>
            <p:cNvSpPr>
              <a:spLocks noChangeShapeType="1"/>
            </p:cNvSpPr>
            <p:nvPr/>
          </p:nvSpPr>
          <p:spPr bwMode="auto">
            <a:xfrm>
              <a:off x="1680" y="1872"/>
              <a:ext cx="2448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3400" name="Line 31"/>
            <p:cNvSpPr>
              <a:spLocks noChangeShapeType="1"/>
            </p:cNvSpPr>
            <p:nvPr/>
          </p:nvSpPr>
          <p:spPr bwMode="auto">
            <a:xfrm flipV="1">
              <a:off x="2064" y="1872"/>
              <a:ext cx="864" cy="62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3401" name="Line 32"/>
            <p:cNvSpPr>
              <a:spLocks noChangeShapeType="1"/>
            </p:cNvSpPr>
            <p:nvPr/>
          </p:nvSpPr>
          <p:spPr bwMode="auto">
            <a:xfrm>
              <a:off x="1296" y="2160"/>
              <a:ext cx="2448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3402" name="Line 33"/>
            <p:cNvSpPr>
              <a:spLocks noChangeShapeType="1"/>
            </p:cNvSpPr>
            <p:nvPr/>
          </p:nvSpPr>
          <p:spPr bwMode="auto">
            <a:xfrm>
              <a:off x="2496" y="1056"/>
              <a:ext cx="0" cy="216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3403" name="Text Box 34"/>
            <p:cNvSpPr txBox="1">
              <a:spLocks noChangeArrowheads="1"/>
            </p:cNvSpPr>
            <p:nvPr/>
          </p:nvSpPr>
          <p:spPr bwMode="auto">
            <a:xfrm>
              <a:off x="4224" y="3120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zh-TW" altLang="zh-TW" sz="2400">
                <a:latin typeface="Times New Roman" pitchFamily="18" charset="0"/>
                <a:ea typeface="標楷體" pitchFamily="65" charset="-120"/>
              </a:endParaRPr>
            </a:p>
          </p:txBody>
        </p:sp>
      </p:grpSp>
      <p:sp>
        <p:nvSpPr>
          <p:cNvPr id="313349" name="Line 35"/>
          <p:cNvSpPr>
            <a:spLocks noChangeShapeType="1"/>
          </p:cNvSpPr>
          <p:nvPr/>
        </p:nvSpPr>
        <p:spPr bwMode="auto">
          <a:xfrm>
            <a:off x="1466850" y="3563938"/>
            <a:ext cx="0" cy="765175"/>
          </a:xfrm>
          <a:prstGeom prst="line">
            <a:avLst/>
          </a:prstGeom>
          <a:noFill/>
          <a:ln w="57150">
            <a:solidFill>
              <a:srgbClr val="990099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3350" name="Line 36"/>
          <p:cNvSpPr>
            <a:spLocks noChangeShapeType="1"/>
          </p:cNvSpPr>
          <p:nvPr/>
        </p:nvSpPr>
        <p:spPr bwMode="auto">
          <a:xfrm>
            <a:off x="2997200" y="5815013"/>
            <a:ext cx="1484313" cy="0"/>
          </a:xfrm>
          <a:prstGeom prst="line">
            <a:avLst/>
          </a:prstGeom>
          <a:noFill/>
          <a:ln w="57150">
            <a:solidFill>
              <a:srgbClr val="990099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3351" name="Line 37"/>
          <p:cNvSpPr>
            <a:spLocks noChangeShapeType="1"/>
          </p:cNvSpPr>
          <p:nvPr/>
        </p:nvSpPr>
        <p:spPr bwMode="auto">
          <a:xfrm flipV="1">
            <a:off x="6732588" y="4959350"/>
            <a:ext cx="539750" cy="495300"/>
          </a:xfrm>
          <a:prstGeom prst="line">
            <a:avLst/>
          </a:prstGeom>
          <a:noFill/>
          <a:ln w="57150">
            <a:solidFill>
              <a:srgbClr val="990099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3986213" y="1628775"/>
            <a:ext cx="2384425" cy="2205038"/>
            <a:chOff x="2398" y="1281"/>
            <a:chExt cx="1502" cy="1389"/>
          </a:xfrm>
        </p:grpSpPr>
        <p:sp>
          <p:nvSpPr>
            <p:cNvPr id="313374" name="AutoShape 39"/>
            <p:cNvSpPr>
              <a:spLocks noChangeArrowheads="1"/>
            </p:cNvSpPr>
            <p:nvPr/>
          </p:nvSpPr>
          <p:spPr bwMode="auto">
            <a:xfrm>
              <a:off x="2398" y="1366"/>
              <a:ext cx="1502" cy="1304"/>
            </a:xfrm>
            <a:prstGeom prst="cube">
              <a:avLst>
                <a:gd name="adj" fmla="val 24079"/>
              </a:avLst>
            </a:prstGeom>
            <a:solidFill>
              <a:srgbClr val="008000">
                <a:alpha val="59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3375" name="Text Box 40"/>
            <p:cNvSpPr txBox="1">
              <a:spLocks noChangeArrowheads="1"/>
            </p:cNvSpPr>
            <p:nvPr/>
          </p:nvSpPr>
          <p:spPr bwMode="auto">
            <a:xfrm>
              <a:off x="2993" y="1281"/>
              <a:ext cx="2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4000" b="1">
                  <a:solidFill>
                    <a:srgbClr val="FF66CC"/>
                  </a:solidFill>
                  <a:latin typeface="Times New Roman" pitchFamily="18" charset="0"/>
                  <a:ea typeface="標楷體" pitchFamily="65" charset="-120"/>
                </a:rPr>
                <a:t>2</a:t>
              </a:r>
            </a:p>
          </p:txBody>
        </p:sp>
      </p:grpSp>
      <p:grpSp>
        <p:nvGrpSpPr>
          <p:cNvPr id="5" name="Group 41"/>
          <p:cNvGrpSpPr>
            <a:grpSpLocks/>
          </p:cNvGrpSpPr>
          <p:nvPr/>
        </p:nvGrpSpPr>
        <p:grpSpPr bwMode="auto">
          <a:xfrm>
            <a:off x="4706938" y="998538"/>
            <a:ext cx="2384425" cy="2339975"/>
            <a:chOff x="2908" y="828"/>
            <a:chExt cx="1502" cy="1474"/>
          </a:xfrm>
        </p:grpSpPr>
        <p:sp>
          <p:nvSpPr>
            <p:cNvPr id="313372" name="Text Box 42"/>
            <p:cNvSpPr txBox="1">
              <a:spLocks noChangeArrowheads="1"/>
            </p:cNvSpPr>
            <p:nvPr/>
          </p:nvSpPr>
          <p:spPr bwMode="auto">
            <a:xfrm>
              <a:off x="3504" y="828"/>
              <a:ext cx="2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40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1</a:t>
              </a:r>
            </a:p>
          </p:txBody>
        </p:sp>
        <p:sp>
          <p:nvSpPr>
            <p:cNvPr id="313373" name="AutoShape 43"/>
            <p:cNvSpPr>
              <a:spLocks noChangeArrowheads="1"/>
            </p:cNvSpPr>
            <p:nvPr/>
          </p:nvSpPr>
          <p:spPr bwMode="auto">
            <a:xfrm>
              <a:off x="2908" y="998"/>
              <a:ext cx="1502" cy="1304"/>
            </a:xfrm>
            <a:prstGeom prst="cube">
              <a:avLst>
                <a:gd name="adj" fmla="val 24079"/>
              </a:avLst>
            </a:prstGeom>
            <a:solidFill>
              <a:srgbClr val="99CCFF">
                <a:alpha val="59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6" name="Group 44"/>
          <p:cNvGrpSpPr>
            <a:grpSpLocks/>
          </p:cNvGrpSpPr>
          <p:nvPr/>
        </p:nvGrpSpPr>
        <p:grpSpPr bwMode="auto">
          <a:xfrm>
            <a:off x="4616450" y="2843213"/>
            <a:ext cx="2384425" cy="2205037"/>
            <a:chOff x="2398" y="1281"/>
            <a:chExt cx="1502" cy="1389"/>
          </a:xfrm>
        </p:grpSpPr>
        <p:sp>
          <p:nvSpPr>
            <p:cNvPr id="313370" name="AutoShape 45"/>
            <p:cNvSpPr>
              <a:spLocks noChangeArrowheads="1"/>
            </p:cNvSpPr>
            <p:nvPr/>
          </p:nvSpPr>
          <p:spPr bwMode="auto">
            <a:xfrm>
              <a:off x="2398" y="1366"/>
              <a:ext cx="1502" cy="1304"/>
            </a:xfrm>
            <a:prstGeom prst="cube">
              <a:avLst>
                <a:gd name="adj" fmla="val 24079"/>
              </a:avLst>
            </a:prstGeom>
            <a:solidFill>
              <a:srgbClr val="008080">
                <a:alpha val="59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3371" name="Text Box 46"/>
            <p:cNvSpPr txBox="1">
              <a:spLocks noChangeArrowheads="1"/>
            </p:cNvSpPr>
            <p:nvPr/>
          </p:nvSpPr>
          <p:spPr bwMode="auto">
            <a:xfrm>
              <a:off x="2993" y="1281"/>
              <a:ext cx="2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4000" b="1">
                  <a:solidFill>
                    <a:srgbClr val="FF66CC"/>
                  </a:solidFill>
                  <a:latin typeface="Times New Roman" pitchFamily="18" charset="0"/>
                  <a:ea typeface="標楷體" pitchFamily="65" charset="-120"/>
                </a:rPr>
                <a:t>3</a:t>
              </a:r>
            </a:p>
          </p:txBody>
        </p:sp>
      </p:grpSp>
      <p:grpSp>
        <p:nvGrpSpPr>
          <p:cNvPr id="7" name="Group 47"/>
          <p:cNvGrpSpPr>
            <a:grpSpLocks/>
          </p:cNvGrpSpPr>
          <p:nvPr/>
        </p:nvGrpSpPr>
        <p:grpSpPr bwMode="auto">
          <a:xfrm>
            <a:off x="3897313" y="3429000"/>
            <a:ext cx="2384425" cy="2205038"/>
            <a:chOff x="2398" y="1281"/>
            <a:chExt cx="1502" cy="1389"/>
          </a:xfrm>
        </p:grpSpPr>
        <p:sp>
          <p:nvSpPr>
            <p:cNvPr id="313368" name="AutoShape 48"/>
            <p:cNvSpPr>
              <a:spLocks noChangeArrowheads="1"/>
            </p:cNvSpPr>
            <p:nvPr/>
          </p:nvSpPr>
          <p:spPr bwMode="auto">
            <a:xfrm>
              <a:off x="2398" y="1366"/>
              <a:ext cx="1502" cy="1304"/>
            </a:xfrm>
            <a:prstGeom prst="cube">
              <a:avLst>
                <a:gd name="adj" fmla="val 24079"/>
              </a:avLst>
            </a:prstGeom>
            <a:solidFill>
              <a:srgbClr val="0000FF">
                <a:alpha val="59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3369" name="Text Box 49"/>
            <p:cNvSpPr txBox="1">
              <a:spLocks noChangeArrowheads="1"/>
            </p:cNvSpPr>
            <p:nvPr/>
          </p:nvSpPr>
          <p:spPr bwMode="auto">
            <a:xfrm>
              <a:off x="2993" y="1281"/>
              <a:ext cx="2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4000" b="1">
                  <a:solidFill>
                    <a:srgbClr val="FF66CC"/>
                  </a:solidFill>
                  <a:latin typeface="Times New Roman" pitchFamily="18" charset="0"/>
                  <a:ea typeface="標楷體" pitchFamily="65" charset="-120"/>
                </a:rPr>
                <a:t>4</a:t>
              </a:r>
            </a:p>
          </p:txBody>
        </p:sp>
      </p:grpSp>
      <p:grpSp>
        <p:nvGrpSpPr>
          <p:cNvPr id="8" name="Group 50"/>
          <p:cNvGrpSpPr>
            <a:grpSpLocks/>
          </p:cNvGrpSpPr>
          <p:nvPr/>
        </p:nvGrpSpPr>
        <p:grpSpPr bwMode="auto">
          <a:xfrm>
            <a:off x="2727325" y="1179513"/>
            <a:ext cx="2384425" cy="2205037"/>
            <a:chOff x="2398" y="1281"/>
            <a:chExt cx="1502" cy="1389"/>
          </a:xfrm>
        </p:grpSpPr>
        <p:sp>
          <p:nvSpPr>
            <p:cNvPr id="313366" name="AutoShape 51"/>
            <p:cNvSpPr>
              <a:spLocks noChangeArrowheads="1"/>
            </p:cNvSpPr>
            <p:nvPr/>
          </p:nvSpPr>
          <p:spPr bwMode="auto">
            <a:xfrm>
              <a:off x="2398" y="1366"/>
              <a:ext cx="1502" cy="1304"/>
            </a:xfrm>
            <a:prstGeom prst="cube">
              <a:avLst>
                <a:gd name="adj" fmla="val 24079"/>
              </a:avLst>
            </a:prstGeom>
            <a:solidFill>
              <a:srgbClr val="CCCC00">
                <a:alpha val="59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3367" name="Text Box 52"/>
            <p:cNvSpPr txBox="1">
              <a:spLocks noChangeArrowheads="1"/>
            </p:cNvSpPr>
            <p:nvPr/>
          </p:nvSpPr>
          <p:spPr bwMode="auto">
            <a:xfrm>
              <a:off x="2993" y="1281"/>
              <a:ext cx="2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4000" b="1">
                  <a:solidFill>
                    <a:srgbClr val="FF66CC"/>
                  </a:solidFill>
                  <a:latin typeface="Times New Roman" pitchFamily="18" charset="0"/>
                  <a:ea typeface="標楷體" pitchFamily="65" charset="-120"/>
                </a:rPr>
                <a:t>5</a:t>
              </a:r>
            </a:p>
          </p:txBody>
        </p:sp>
      </p:grpSp>
      <p:grpSp>
        <p:nvGrpSpPr>
          <p:cNvPr id="9" name="Group 53"/>
          <p:cNvGrpSpPr>
            <a:grpSpLocks/>
          </p:cNvGrpSpPr>
          <p:nvPr/>
        </p:nvGrpSpPr>
        <p:grpSpPr bwMode="auto">
          <a:xfrm>
            <a:off x="2006600" y="1628775"/>
            <a:ext cx="2384425" cy="2205038"/>
            <a:chOff x="2398" y="1281"/>
            <a:chExt cx="1502" cy="1389"/>
          </a:xfrm>
        </p:grpSpPr>
        <p:sp>
          <p:nvSpPr>
            <p:cNvPr id="313364" name="AutoShape 54"/>
            <p:cNvSpPr>
              <a:spLocks noChangeArrowheads="1"/>
            </p:cNvSpPr>
            <p:nvPr/>
          </p:nvSpPr>
          <p:spPr bwMode="auto">
            <a:xfrm>
              <a:off x="2398" y="1366"/>
              <a:ext cx="1502" cy="1304"/>
            </a:xfrm>
            <a:prstGeom prst="cube">
              <a:avLst>
                <a:gd name="adj" fmla="val 24079"/>
              </a:avLst>
            </a:prstGeom>
            <a:solidFill>
              <a:srgbClr val="008000">
                <a:alpha val="59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3365" name="Text Box 55"/>
            <p:cNvSpPr txBox="1">
              <a:spLocks noChangeArrowheads="1"/>
            </p:cNvSpPr>
            <p:nvPr/>
          </p:nvSpPr>
          <p:spPr bwMode="auto">
            <a:xfrm>
              <a:off x="2993" y="1281"/>
              <a:ext cx="2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4000" b="1">
                  <a:solidFill>
                    <a:srgbClr val="FF66CC"/>
                  </a:solidFill>
                  <a:latin typeface="Times New Roman" pitchFamily="18" charset="0"/>
                  <a:ea typeface="標楷體" pitchFamily="65" charset="-120"/>
                </a:rPr>
                <a:t>6</a:t>
              </a:r>
            </a:p>
          </p:txBody>
        </p:sp>
      </p:grpSp>
      <p:grpSp>
        <p:nvGrpSpPr>
          <p:cNvPr id="10" name="Group 56"/>
          <p:cNvGrpSpPr>
            <a:grpSpLocks/>
          </p:cNvGrpSpPr>
          <p:nvPr/>
        </p:nvGrpSpPr>
        <p:grpSpPr bwMode="auto">
          <a:xfrm>
            <a:off x="2681288" y="2843213"/>
            <a:ext cx="2384425" cy="2205037"/>
            <a:chOff x="2398" y="1281"/>
            <a:chExt cx="1502" cy="1389"/>
          </a:xfrm>
        </p:grpSpPr>
        <p:sp>
          <p:nvSpPr>
            <p:cNvPr id="313362" name="AutoShape 57"/>
            <p:cNvSpPr>
              <a:spLocks noChangeArrowheads="1"/>
            </p:cNvSpPr>
            <p:nvPr/>
          </p:nvSpPr>
          <p:spPr bwMode="auto">
            <a:xfrm>
              <a:off x="2398" y="1366"/>
              <a:ext cx="1502" cy="1304"/>
            </a:xfrm>
            <a:prstGeom prst="cube">
              <a:avLst>
                <a:gd name="adj" fmla="val 24079"/>
              </a:avLst>
            </a:prstGeom>
            <a:solidFill>
              <a:schemeClr val="bg2">
                <a:alpha val="59999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3363" name="Text Box 58"/>
            <p:cNvSpPr txBox="1">
              <a:spLocks noChangeArrowheads="1"/>
            </p:cNvSpPr>
            <p:nvPr/>
          </p:nvSpPr>
          <p:spPr bwMode="auto">
            <a:xfrm>
              <a:off x="2993" y="1281"/>
              <a:ext cx="2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4000" b="1">
                  <a:solidFill>
                    <a:srgbClr val="FF66CC"/>
                  </a:solidFill>
                  <a:latin typeface="Times New Roman" pitchFamily="18" charset="0"/>
                  <a:ea typeface="標楷體" pitchFamily="65" charset="-120"/>
                </a:rPr>
                <a:t>7</a:t>
              </a:r>
            </a:p>
          </p:txBody>
        </p:sp>
      </p:grpSp>
      <p:grpSp>
        <p:nvGrpSpPr>
          <p:cNvPr id="11" name="Group 59"/>
          <p:cNvGrpSpPr>
            <a:grpSpLocks/>
          </p:cNvGrpSpPr>
          <p:nvPr/>
        </p:nvGrpSpPr>
        <p:grpSpPr bwMode="auto">
          <a:xfrm>
            <a:off x="1916113" y="3384550"/>
            <a:ext cx="2384425" cy="2205038"/>
            <a:chOff x="2398" y="1281"/>
            <a:chExt cx="1502" cy="1389"/>
          </a:xfrm>
        </p:grpSpPr>
        <p:sp>
          <p:nvSpPr>
            <p:cNvPr id="313360" name="AutoShape 60"/>
            <p:cNvSpPr>
              <a:spLocks noChangeArrowheads="1"/>
            </p:cNvSpPr>
            <p:nvPr/>
          </p:nvSpPr>
          <p:spPr bwMode="auto">
            <a:xfrm>
              <a:off x="2398" y="1366"/>
              <a:ext cx="1502" cy="1304"/>
            </a:xfrm>
            <a:prstGeom prst="cube">
              <a:avLst>
                <a:gd name="adj" fmla="val 24079"/>
              </a:avLst>
            </a:prstGeom>
            <a:solidFill>
              <a:srgbClr val="CC00CC">
                <a:alpha val="59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3361" name="Text Box 61"/>
            <p:cNvSpPr txBox="1">
              <a:spLocks noChangeArrowheads="1"/>
            </p:cNvSpPr>
            <p:nvPr/>
          </p:nvSpPr>
          <p:spPr bwMode="auto">
            <a:xfrm>
              <a:off x="2993" y="1281"/>
              <a:ext cx="2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4000" b="1">
                  <a:solidFill>
                    <a:srgbClr val="FF66CC"/>
                  </a:solidFill>
                  <a:latin typeface="Times New Roman" pitchFamily="18" charset="0"/>
                  <a:ea typeface="標楷體" pitchFamily="65" charset="-120"/>
                </a:rPr>
                <a:t>8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9D66F4-80F9-43D9-A837-92C38A62B663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1858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1428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知識屬性分析：經營缺口知識</a:t>
            </a:r>
          </a:p>
        </p:txBody>
      </p:sp>
      <p:sp>
        <p:nvSpPr>
          <p:cNvPr id="1858563" name="Rectangle 3"/>
          <p:cNvSpPr>
            <a:spLocks noChangeArrowheads="1"/>
          </p:cNvSpPr>
          <p:nvPr/>
        </p:nvSpPr>
        <p:spPr bwMode="auto">
          <a:xfrm>
            <a:off x="3132138" y="1493838"/>
            <a:ext cx="1889125" cy="17097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800" b="1">
                <a:ea typeface="標楷體" pitchFamily="65" charset="-120"/>
              </a:rPr>
              <a:t>經營缺</a:t>
            </a:r>
          </a:p>
          <a:p>
            <a:pPr algn="ctr"/>
            <a:r>
              <a:rPr lang="zh-TW" altLang="en-US" sz="2800" b="1">
                <a:ea typeface="標楷體" pitchFamily="65" charset="-120"/>
              </a:rPr>
              <a:t>口知識</a:t>
            </a:r>
          </a:p>
        </p:txBody>
      </p:sp>
      <p:sp>
        <p:nvSpPr>
          <p:cNvPr id="1858564" name="Rectangle 4"/>
          <p:cNvSpPr>
            <a:spLocks noChangeArrowheads="1"/>
          </p:cNvSpPr>
          <p:nvPr/>
        </p:nvSpPr>
        <p:spPr bwMode="auto">
          <a:xfrm>
            <a:off x="5021263" y="1493838"/>
            <a:ext cx="1889125" cy="1709737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800" b="1">
                <a:ea typeface="標楷體" pitchFamily="65" charset="-120"/>
              </a:rPr>
              <a:t>經營關</a:t>
            </a:r>
          </a:p>
          <a:p>
            <a:pPr algn="ctr"/>
            <a:r>
              <a:rPr lang="zh-TW" altLang="en-US" sz="2800" b="1">
                <a:ea typeface="標楷體" pitchFamily="65" charset="-120"/>
              </a:rPr>
              <a:t>鍵知識</a:t>
            </a:r>
          </a:p>
        </p:txBody>
      </p:sp>
      <p:sp>
        <p:nvSpPr>
          <p:cNvPr id="1858565" name="Rectangle 5"/>
          <p:cNvSpPr>
            <a:spLocks noChangeArrowheads="1"/>
          </p:cNvSpPr>
          <p:nvPr/>
        </p:nvSpPr>
        <p:spPr bwMode="auto">
          <a:xfrm>
            <a:off x="3132138" y="3205163"/>
            <a:ext cx="1889125" cy="17097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800" b="1">
                <a:solidFill>
                  <a:schemeClr val="bg2"/>
                </a:solidFill>
                <a:ea typeface="標楷體" pitchFamily="65" charset="-120"/>
              </a:rPr>
              <a:t>營運缺</a:t>
            </a:r>
          </a:p>
          <a:p>
            <a:pPr algn="ctr"/>
            <a:r>
              <a:rPr lang="zh-TW" altLang="en-US" sz="2800" b="1">
                <a:solidFill>
                  <a:schemeClr val="bg2"/>
                </a:solidFill>
                <a:ea typeface="標楷體" pitchFamily="65" charset="-120"/>
              </a:rPr>
              <a:t>口知識</a:t>
            </a:r>
          </a:p>
        </p:txBody>
      </p:sp>
      <p:sp>
        <p:nvSpPr>
          <p:cNvPr id="1858566" name="Rectangle 6"/>
          <p:cNvSpPr>
            <a:spLocks noChangeArrowheads="1"/>
          </p:cNvSpPr>
          <p:nvPr/>
        </p:nvSpPr>
        <p:spPr bwMode="auto">
          <a:xfrm>
            <a:off x="5021263" y="3205163"/>
            <a:ext cx="1889125" cy="170973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800" b="1">
                <a:ea typeface="標楷體" pitchFamily="65" charset="-120"/>
              </a:rPr>
              <a:t>營運關</a:t>
            </a:r>
          </a:p>
          <a:p>
            <a:pPr algn="ctr"/>
            <a:r>
              <a:rPr lang="zh-TW" altLang="en-US" sz="2800" b="1">
                <a:ea typeface="標楷體" pitchFamily="65" charset="-120"/>
              </a:rPr>
              <a:t>鍵知識</a:t>
            </a:r>
          </a:p>
        </p:txBody>
      </p:sp>
      <p:sp>
        <p:nvSpPr>
          <p:cNvPr id="314376" name="Text Box 10"/>
          <p:cNvSpPr txBox="1">
            <a:spLocks noChangeArrowheads="1"/>
          </p:cNvSpPr>
          <p:nvPr/>
        </p:nvSpPr>
        <p:spPr bwMode="auto">
          <a:xfrm>
            <a:off x="3924300" y="5300663"/>
            <a:ext cx="2317750" cy="457200"/>
          </a:xfrm>
          <a:prstGeom prst="rect">
            <a:avLst/>
          </a:prstGeom>
          <a:solidFill>
            <a:srgbClr val="CC99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ea typeface="標楷體" pitchFamily="65" charset="-120"/>
              </a:rPr>
              <a:t>知識的有效程度</a:t>
            </a:r>
          </a:p>
        </p:txBody>
      </p:sp>
      <p:sp>
        <p:nvSpPr>
          <p:cNvPr id="314377" name="Text Box 11"/>
          <p:cNvSpPr txBox="1">
            <a:spLocks noChangeArrowheads="1"/>
          </p:cNvSpPr>
          <p:nvPr/>
        </p:nvSpPr>
        <p:spPr bwMode="auto">
          <a:xfrm>
            <a:off x="6381750" y="501332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ea typeface="標楷體" pitchFamily="65" charset="-120"/>
              </a:rPr>
              <a:t>高</a:t>
            </a:r>
          </a:p>
        </p:txBody>
      </p:sp>
      <p:sp>
        <p:nvSpPr>
          <p:cNvPr id="314378" name="Text Box 12"/>
          <p:cNvSpPr txBox="1">
            <a:spLocks noChangeArrowheads="1"/>
          </p:cNvSpPr>
          <p:nvPr/>
        </p:nvSpPr>
        <p:spPr bwMode="auto">
          <a:xfrm>
            <a:off x="3276600" y="501332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ea typeface="標楷體" pitchFamily="65" charset="-120"/>
              </a:rPr>
              <a:t>低</a:t>
            </a:r>
          </a:p>
        </p:txBody>
      </p:sp>
      <p:sp>
        <p:nvSpPr>
          <p:cNvPr id="314379" name="Text Box 13"/>
          <p:cNvSpPr txBox="1">
            <a:spLocks noChangeArrowheads="1"/>
          </p:cNvSpPr>
          <p:nvPr/>
        </p:nvSpPr>
        <p:spPr bwMode="auto">
          <a:xfrm>
            <a:off x="206375" y="1584325"/>
            <a:ext cx="2835275" cy="915988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altLang="zh-TW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策略層次的知識</a:t>
            </a:r>
          </a:p>
          <a:p>
            <a:pPr>
              <a:buFontTx/>
              <a:buChar char="•"/>
            </a:pPr>
            <a:r>
              <a: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 與</a:t>
            </a:r>
            <a:r>
              <a:rPr lang="en-US" altLang="zh-TW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CSF</a:t>
            </a:r>
            <a:r>
              <a: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高相關的知識</a:t>
            </a:r>
          </a:p>
          <a:p>
            <a:pPr>
              <a:buFontTx/>
              <a:buChar char="•"/>
            </a:pPr>
            <a:r>
              <a: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 解決現行未來問題的知識</a:t>
            </a:r>
          </a:p>
        </p:txBody>
      </p:sp>
      <p:sp>
        <p:nvSpPr>
          <p:cNvPr id="314380" name="Text Box 14"/>
          <p:cNvSpPr txBox="1">
            <a:spLocks noChangeArrowheads="1"/>
          </p:cNvSpPr>
          <p:nvPr/>
        </p:nvSpPr>
        <p:spPr bwMode="auto">
          <a:xfrm>
            <a:off x="161925" y="3743325"/>
            <a:ext cx="2835275" cy="915988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altLang="zh-TW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其他層次的知識</a:t>
            </a:r>
          </a:p>
          <a:p>
            <a:pPr>
              <a:buFontTx/>
              <a:buChar char="•"/>
            </a:pPr>
            <a:r>
              <a: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 與</a:t>
            </a:r>
            <a:r>
              <a:rPr lang="en-US" altLang="zh-TW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CSF</a:t>
            </a:r>
            <a:r>
              <a: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高相關的知識</a:t>
            </a:r>
          </a:p>
          <a:p>
            <a:pPr>
              <a:buFontTx/>
              <a:buChar char="•"/>
            </a:pPr>
            <a:r>
              <a: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 解決現行未來問題的知識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8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8585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85856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5856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858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58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858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58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8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18585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185856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5856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1858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58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1858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58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8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18585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185856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5856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1858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58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1858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58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8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18585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185856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5856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1858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58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1858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58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8563" grpId="0" animBg="1"/>
      <p:bldP spid="1858564" grpId="0" animBg="1"/>
      <p:bldP spid="1858565" grpId="0" animBg="1"/>
      <p:bldP spid="1858566" grpId="0" animBg="1"/>
    </p:bld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0</TotalTime>
  <Words>173</Words>
  <Application>Microsoft Office PowerPoint</Application>
  <PresentationFormat>如螢幕大小 (4:3)</PresentationFormat>
  <Paragraphs>64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標楷體</vt:lpstr>
      <vt:lpstr>Arial</vt:lpstr>
      <vt:lpstr>Symbol</vt:lpstr>
      <vt:lpstr>Times New Roman</vt:lpstr>
      <vt:lpstr>教學目標</vt:lpstr>
      <vt:lpstr>知識屬性(狀況)分析</vt:lpstr>
      <vt:lpstr>知識屬性分析：知識策略性重要程度</vt:lpstr>
      <vt:lpstr>知識屬性分析：經營缺口知識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知識屬性(狀況)分析</dc:title>
  <dc:creator>Your User Name</dc:creator>
  <cp:lastModifiedBy>George Lee</cp:lastModifiedBy>
  <cp:revision>1</cp:revision>
  <dcterms:created xsi:type="dcterms:W3CDTF">2010-07-13T15:02:35Z</dcterms:created>
  <dcterms:modified xsi:type="dcterms:W3CDTF">2017-09-12T06:12:52Z</dcterms:modified>
</cp:coreProperties>
</file>